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3" name="Lauren Altm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19" Type="http://schemas.openxmlformats.org/officeDocument/2006/relationships/slide" Target="slides/slide13.xml"/><Relationship Id="rId6" Type="http://schemas.openxmlformats.org/officeDocument/2006/relationships/notesMaster" Target="notesMasters/notesMaster1.xml"/><Relationship Id="rId18" Type="http://schemas.openxmlformats.org/officeDocument/2006/relationships/slide" Target="slides/slide12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4-01-10T19:27:38.389">
    <p:pos x="3242" y="2066"/>
    <p:text>highlight L</p:text>
  </p:cm>
  <p:cm authorId="0" idx="2" dt="2024-01-10T19:27:38.389">
    <p:pos x="3242" y="2066"/>
    <p:text>intrinsically nonlinear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4-01-10T19:24:49.265">
    <p:pos x="3119" y="406"/>
    <p:text>2d network vectors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a32356d85a_1_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a32356d85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c90ded4c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c90ded4c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229118fe6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229118fe6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a229118fe6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a229118fe6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a229118fe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a229118fe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a32356d85a_1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a32356d85a_1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ee54023de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1ee54023de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ee54023de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ee54023de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8f71cccc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8f71cccc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Contrastive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state is “attempt/prediction”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Clamped state is “right answer/back of flashcard”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32356d85a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32356d85a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32356d85a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32356d85a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a229118fe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a229118fe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32356d85a_1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a32356d85a_1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a32356d85a_1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a32356d85a_1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1.png"/><Relationship Id="rId4" Type="http://schemas.openxmlformats.org/officeDocument/2006/relationships/image" Target="../media/image37.png"/><Relationship Id="rId5" Type="http://schemas.openxmlformats.org/officeDocument/2006/relationships/image" Target="../media/image45.jp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32.gif"/><Relationship Id="rId5" Type="http://schemas.openxmlformats.org/officeDocument/2006/relationships/image" Target="../media/image42.png"/><Relationship Id="rId6" Type="http://schemas.openxmlformats.org/officeDocument/2006/relationships/image" Target="../media/image3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jpg"/><Relationship Id="rId4" Type="http://schemas.openxmlformats.org/officeDocument/2006/relationships/image" Target="../media/image36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8.png"/><Relationship Id="rId5" Type="http://schemas.openxmlformats.org/officeDocument/2006/relationships/image" Target="../media/image32.gif"/><Relationship Id="rId6" Type="http://schemas.openxmlformats.org/officeDocument/2006/relationships/image" Target="../media/image26.gif"/><Relationship Id="rId7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1.png"/><Relationship Id="rId5" Type="http://schemas.openxmlformats.org/officeDocument/2006/relationships/hyperlink" Target="http://drive.google.com/file/d/1urJo-MTxuyG6XTCZkkNaegpJjRoED_4Y/view" TargetMode="External"/><Relationship Id="rId6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Relationship Id="rId5" Type="http://schemas.openxmlformats.org/officeDocument/2006/relationships/image" Target="../media/image7.png"/><Relationship Id="rId6" Type="http://schemas.openxmlformats.org/officeDocument/2006/relationships/image" Target="../media/image23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10.png"/><Relationship Id="rId8" Type="http://schemas.openxmlformats.org/officeDocument/2006/relationships/image" Target="../media/image2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2.xml"/><Relationship Id="rId4" Type="http://schemas.openxmlformats.org/officeDocument/2006/relationships/image" Target="../media/image20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Relationship Id="rId7" Type="http://schemas.openxmlformats.org/officeDocument/2006/relationships/image" Target="../media/image2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4.png"/><Relationship Id="rId4" Type="http://schemas.openxmlformats.org/officeDocument/2006/relationships/image" Target="../media/image21.png"/><Relationship Id="rId5" Type="http://schemas.openxmlformats.org/officeDocument/2006/relationships/image" Target="../media/image3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7400"/>
            <a:ext cx="8520600" cy="142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30"/>
              <a:t>Tunable Elastic Materials that Self-Adjust via Local Learning Rules</a:t>
            </a:r>
            <a:endParaRPr sz="393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820175" y="3913675"/>
            <a:ext cx="7809900" cy="12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2180"/>
              <a:t>Lauren Altman,</a:t>
            </a:r>
            <a:r>
              <a:rPr lang="en" sz="2180"/>
              <a:t> Nachi Stern, Andrea Liu, </a:t>
            </a:r>
            <a:endParaRPr sz="2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80"/>
              <a:t>Doug Durian, Shivangi Misra, Cynthia Sung</a:t>
            </a:r>
            <a:endParaRPr sz="2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2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2180"/>
              <a:t>Aspen Winter Conference 2024</a:t>
            </a:r>
            <a:endParaRPr sz="218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2350" y="1863625"/>
            <a:ext cx="3239300" cy="17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37110" y="4656756"/>
            <a:ext cx="2016600" cy="485100"/>
          </a:xfrm>
          <a:prstGeom prst="rect">
            <a:avLst/>
          </a:prstGeom>
          <a:noFill/>
          <a:ln cap="flat" cmpd="sng" w="28575">
            <a:solidFill>
              <a:srgbClr val="22222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arXiv:2311.00170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5600" y="3887063"/>
            <a:ext cx="1382190" cy="119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311700" y="17452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on Stiffness: Coiled Spring Actuator</a:t>
            </a:r>
            <a:endParaRPr/>
          </a:p>
        </p:txBody>
      </p:sp>
      <p:pic>
        <p:nvPicPr>
          <p:cNvPr id="184" name="Google Shape;184;p22"/>
          <p:cNvPicPr preferRelativeResize="0"/>
          <p:nvPr/>
        </p:nvPicPr>
        <p:blipFill rotWithShape="1">
          <a:blip r:embed="rId3">
            <a:alphaModFix/>
          </a:blip>
          <a:srcRect b="3978" l="32705" r="0" t="42838"/>
          <a:stretch/>
        </p:blipFill>
        <p:spPr>
          <a:xfrm>
            <a:off x="6589075" y="1893588"/>
            <a:ext cx="2554925" cy="20406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2"/>
          <p:cNvSpPr txBox="1"/>
          <p:nvPr/>
        </p:nvSpPr>
        <p:spPr>
          <a:xfrm>
            <a:off x="3525850" y="4650900"/>
            <a:ext cx="3950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Misra, S., Mitchell, M., Chen, R., &amp; Sung, C. (2023). Design and Control of a Tunable-Stiffness Coiled-Spring Actuator.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950" y="1499362"/>
            <a:ext cx="3547725" cy="2714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158750" y="4354975"/>
            <a:ext cx="3057300" cy="400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Stiffness range: (0.03 - 0.74)N/cm</a:t>
            </a:r>
            <a:endParaRPr b="1"/>
          </a:p>
        </p:txBody>
      </p:sp>
      <p:grpSp>
        <p:nvGrpSpPr>
          <p:cNvPr id="188" name="Google Shape;188;p22"/>
          <p:cNvGrpSpPr/>
          <p:nvPr/>
        </p:nvGrpSpPr>
        <p:grpSpPr>
          <a:xfrm>
            <a:off x="3808200" y="2459550"/>
            <a:ext cx="2680273" cy="1972349"/>
            <a:chOff x="8391802" y="1335200"/>
            <a:chExt cx="3857619" cy="2838730"/>
          </a:xfrm>
        </p:grpSpPr>
        <p:pic>
          <p:nvPicPr>
            <p:cNvPr id="189" name="Google Shape;189;p22"/>
            <p:cNvPicPr preferRelativeResize="0"/>
            <p:nvPr/>
          </p:nvPicPr>
          <p:blipFill rotWithShape="1">
            <a:blip r:embed="rId5">
              <a:alphaModFix/>
            </a:blip>
            <a:srcRect b="23588" l="0" r="0" t="21220"/>
            <a:stretch/>
          </p:blipFill>
          <p:spPr>
            <a:xfrm>
              <a:off x="8391802" y="1335200"/>
              <a:ext cx="3857619" cy="28387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22"/>
            <p:cNvSpPr txBox="1"/>
            <p:nvPr/>
          </p:nvSpPr>
          <p:spPr>
            <a:xfrm>
              <a:off x="9771983" y="1426377"/>
              <a:ext cx="869700" cy="37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</a:rPr>
                <a:t>motor</a:t>
              </a:r>
              <a:endParaRPr b="1" sz="1100">
                <a:solidFill>
                  <a:schemeClr val="dk2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191" name="Google Shape;191;p22"/>
            <p:cNvSpPr txBox="1"/>
            <p:nvPr/>
          </p:nvSpPr>
          <p:spPr>
            <a:xfrm>
              <a:off x="9720325" y="3448000"/>
              <a:ext cx="1200600" cy="37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</a:rPr>
                <a:t>encoder</a:t>
              </a:r>
              <a:endParaRPr b="1" sz="1100">
                <a:solidFill>
                  <a:schemeClr val="dk2"/>
                </a:solidFill>
                <a:highlight>
                  <a:schemeClr val="lt1"/>
                </a:highlight>
              </a:endParaRPr>
            </a:p>
          </p:txBody>
        </p:sp>
        <p:sp>
          <p:nvSpPr>
            <p:cNvPr id="192" name="Google Shape;192;p22"/>
            <p:cNvSpPr txBox="1"/>
            <p:nvPr/>
          </p:nvSpPr>
          <p:spPr>
            <a:xfrm>
              <a:off x="8546375" y="2211025"/>
              <a:ext cx="1391100" cy="37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2"/>
                  </a:solidFill>
                </a:rPr>
                <a:t>Flex sensor</a:t>
              </a:r>
              <a:endParaRPr b="1" sz="1100">
                <a:solidFill>
                  <a:schemeClr val="dk2"/>
                </a:solidFill>
                <a:highlight>
                  <a:schemeClr val="lt1"/>
                </a:highlight>
              </a:endParaRPr>
            </a:p>
          </p:txBody>
        </p:sp>
      </p:grpSp>
      <p:grpSp>
        <p:nvGrpSpPr>
          <p:cNvPr id="193" name="Google Shape;193;p22"/>
          <p:cNvGrpSpPr/>
          <p:nvPr/>
        </p:nvGrpSpPr>
        <p:grpSpPr>
          <a:xfrm>
            <a:off x="3948380" y="925086"/>
            <a:ext cx="2399927" cy="1311611"/>
            <a:chOff x="3744027" y="2007225"/>
            <a:chExt cx="3646198" cy="1992724"/>
          </a:xfrm>
        </p:grpSpPr>
        <p:sp>
          <p:nvSpPr>
            <p:cNvPr id="194" name="Google Shape;194;p22"/>
            <p:cNvSpPr/>
            <p:nvPr/>
          </p:nvSpPr>
          <p:spPr>
            <a:xfrm>
              <a:off x="3752125" y="2007225"/>
              <a:ext cx="3638100" cy="19845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5" name="Google Shape;195;p2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44027" y="2034174"/>
              <a:ext cx="3630223" cy="1965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793" y="382077"/>
            <a:ext cx="3233219" cy="2424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1" name="Google Shape;201;p23"/>
          <p:cNvGrpSpPr/>
          <p:nvPr/>
        </p:nvGrpSpPr>
        <p:grpSpPr>
          <a:xfrm>
            <a:off x="1910387" y="382075"/>
            <a:ext cx="3544956" cy="2111614"/>
            <a:chOff x="327787" y="1262100"/>
            <a:chExt cx="3544956" cy="2111614"/>
          </a:xfrm>
        </p:grpSpPr>
        <p:pic>
          <p:nvPicPr>
            <p:cNvPr id="202" name="Google Shape;202;p23"/>
            <p:cNvPicPr preferRelativeResize="0"/>
            <p:nvPr/>
          </p:nvPicPr>
          <p:blipFill rotWithShape="1">
            <a:blip r:embed="rId4">
              <a:alphaModFix/>
            </a:blip>
            <a:srcRect b="10160" l="15568" r="16565" t="0"/>
            <a:stretch/>
          </p:blipFill>
          <p:spPr>
            <a:xfrm>
              <a:off x="327787" y="1262100"/>
              <a:ext cx="3544956" cy="21116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" name="Google Shape;203;p23"/>
            <p:cNvSpPr txBox="1"/>
            <p:nvPr/>
          </p:nvSpPr>
          <p:spPr>
            <a:xfrm>
              <a:off x="414671" y="1913781"/>
              <a:ext cx="293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FF0000"/>
                  </a:solidFill>
                </a:rPr>
                <a:t>1</a:t>
              </a:r>
              <a:endParaRPr b="1" sz="2800">
                <a:solidFill>
                  <a:srgbClr val="FF0000"/>
                </a:solidFill>
              </a:endParaRPr>
            </a:p>
          </p:txBody>
        </p:sp>
        <p:sp>
          <p:nvSpPr>
            <p:cNvPr id="204" name="Google Shape;204;p23"/>
            <p:cNvSpPr txBox="1"/>
            <p:nvPr/>
          </p:nvSpPr>
          <p:spPr>
            <a:xfrm>
              <a:off x="3523761" y="1913781"/>
              <a:ext cx="293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000FF"/>
                  </a:solidFill>
                </a:rPr>
                <a:t>2</a:t>
              </a:r>
              <a:endParaRPr b="1" sz="2800">
                <a:solidFill>
                  <a:srgbClr val="0000FF"/>
                </a:solidFill>
              </a:endParaRPr>
            </a:p>
          </p:txBody>
        </p:sp>
      </p:grpSp>
      <p:cxnSp>
        <p:nvCxnSpPr>
          <p:cNvPr id="205" name="Google Shape;205;p23"/>
          <p:cNvCxnSpPr/>
          <p:nvPr/>
        </p:nvCxnSpPr>
        <p:spPr>
          <a:xfrm>
            <a:off x="6132764" y="25526"/>
            <a:ext cx="6600" cy="39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23"/>
          <p:cNvCxnSpPr/>
          <p:nvPr/>
        </p:nvCxnSpPr>
        <p:spPr>
          <a:xfrm>
            <a:off x="8901904" y="114982"/>
            <a:ext cx="6600" cy="39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7" name="Google Shape;2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2425" y="2656304"/>
            <a:ext cx="3233200" cy="24249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" name="Google Shape;208;p23"/>
          <p:cNvGrpSpPr/>
          <p:nvPr/>
        </p:nvGrpSpPr>
        <p:grpSpPr>
          <a:xfrm>
            <a:off x="1839075" y="2689050"/>
            <a:ext cx="3673051" cy="2424924"/>
            <a:chOff x="460675" y="2704175"/>
            <a:chExt cx="3673051" cy="2424924"/>
          </a:xfrm>
        </p:grpSpPr>
        <p:pic>
          <p:nvPicPr>
            <p:cNvPr id="209" name="Google Shape;209;p23"/>
            <p:cNvPicPr preferRelativeResize="0"/>
            <p:nvPr/>
          </p:nvPicPr>
          <p:blipFill rotWithShape="1">
            <a:blip r:embed="rId6">
              <a:alphaModFix/>
            </a:blip>
            <a:srcRect b="12892" l="19201" r="18598" t="22482"/>
            <a:stretch/>
          </p:blipFill>
          <p:spPr>
            <a:xfrm>
              <a:off x="460675" y="2704175"/>
              <a:ext cx="3673051" cy="2424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" name="Google Shape;210;p23"/>
            <p:cNvSpPr txBox="1"/>
            <p:nvPr/>
          </p:nvSpPr>
          <p:spPr>
            <a:xfrm>
              <a:off x="621321" y="3420568"/>
              <a:ext cx="293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FF0000"/>
                  </a:solidFill>
                </a:rPr>
                <a:t>1</a:t>
              </a:r>
              <a:endParaRPr b="1" sz="2800">
                <a:solidFill>
                  <a:srgbClr val="FF0000"/>
                </a:solidFill>
              </a:endParaRPr>
            </a:p>
          </p:txBody>
        </p:sp>
        <p:sp>
          <p:nvSpPr>
            <p:cNvPr id="211" name="Google Shape;211;p23"/>
            <p:cNvSpPr txBox="1"/>
            <p:nvPr/>
          </p:nvSpPr>
          <p:spPr>
            <a:xfrm>
              <a:off x="3758035" y="3420581"/>
              <a:ext cx="2934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rgbClr val="0000FF"/>
                  </a:solidFill>
                </a:rPr>
                <a:t>2</a:t>
              </a:r>
              <a:endParaRPr b="1" sz="2800">
                <a:solidFill>
                  <a:srgbClr val="0000FF"/>
                </a:solidFill>
              </a:endParaRPr>
            </a:p>
          </p:txBody>
        </p:sp>
      </p:grpSp>
      <p:sp>
        <p:nvSpPr>
          <p:cNvPr id="212" name="Google Shape;212;p23"/>
          <p:cNvSpPr txBox="1"/>
          <p:nvPr/>
        </p:nvSpPr>
        <p:spPr>
          <a:xfrm>
            <a:off x="0" y="918950"/>
            <a:ext cx="18390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Extension</a:t>
            </a:r>
            <a:endParaRPr b="1" sz="2000">
              <a:solidFill>
                <a:schemeClr val="dk2"/>
              </a:solidFill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0" y="3437717"/>
            <a:ext cx="1839000" cy="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2"/>
                </a:solidFill>
              </a:rPr>
              <a:t>Compression</a:t>
            </a:r>
            <a:endParaRPr b="1"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Tunable stiffness motion divider</a:t>
            </a:r>
            <a:endParaRPr/>
          </a:p>
        </p:txBody>
      </p:sp>
      <p:grpSp>
        <p:nvGrpSpPr>
          <p:cNvPr id="219" name="Google Shape;219;p24"/>
          <p:cNvGrpSpPr/>
          <p:nvPr/>
        </p:nvGrpSpPr>
        <p:grpSpPr>
          <a:xfrm>
            <a:off x="2534787" y="1085338"/>
            <a:ext cx="6315975" cy="4015724"/>
            <a:chOff x="1263750" y="1190975"/>
            <a:chExt cx="6315975" cy="4015724"/>
          </a:xfrm>
        </p:grpSpPr>
        <p:pic>
          <p:nvPicPr>
            <p:cNvPr id="220" name="Google Shape;220;p24"/>
            <p:cNvPicPr preferRelativeResize="0"/>
            <p:nvPr/>
          </p:nvPicPr>
          <p:blipFill rotWithShape="1">
            <a:blip r:embed="rId3">
              <a:alphaModFix/>
            </a:blip>
            <a:srcRect b="19422" l="9165" r="0" t="42139"/>
            <a:stretch/>
          </p:blipFill>
          <p:spPr>
            <a:xfrm>
              <a:off x="1263750" y="1190975"/>
              <a:ext cx="6315975" cy="40157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4"/>
            <p:cNvSpPr txBox="1"/>
            <p:nvPr/>
          </p:nvSpPr>
          <p:spPr>
            <a:xfrm>
              <a:off x="4789650" y="1491225"/>
              <a:ext cx="1706100" cy="75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Electromagnet for clamping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5495850" y="4385100"/>
              <a:ext cx="1984200" cy="758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Springs restricted to 1d motion</a:t>
              </a:r>
              <a:endParaRPr sz="1800">
                <a:solidFill>
                  <a:schemeClr val="dk2"/>
                </a:solidFill>
              </a:endParaRPr>
            </a:p>
          </p:txBody>
        </p:sp>
        <p:sp>
          <p:nvSpPr>
            <p:cNvPr id="223" name="Google Shape;223;p24"/>
            <p:cNvSpPr txBox="1"/>
            <p:nvPr/>
          </p:nvSpPr>
          <p:spPr>
            <a:xfrm>
              <a:off x="1428050" y="1352225"/>
              <a:ext cx="1870500" cy="821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External nodes held fixed</a:t>
              </a:r>
              <a:endParaRPr sz="1800">
                <a:solidFill>
                  <a:schemeClr val="dk2"/>
                </a:solidFill>
              </a:endParaRPr>
            </a:p>
          </p:txBody>
        </p:sp>
      </p:grpSp>
      <p:sp>
        <p:nvSpPr>
          <p:cNvPr id="224" name="Google Shape;224;p24"/>
          <p:cNvSpPr txBox="1"/>
          <p:nvPr/>
        </p:nvSpPr>
        <p:spPr>
          <a:xfrm>
            <a:off x="311700" y="2445800"/>
            <a:ext cx="20514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External tracking for validation measurements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0" name="Google Shape;230;p25"/>
          <p:cNvSpPr txBox="1"/>
          <p:nvPr/>
        </p:nvSpPr>
        <p:spPr>
          <a:xfrm>
            <a:off x="6755075" y="1466875"/>
            <a:ext cx="2282100" cy="1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965">
                <a:solidFill>
                  <a:schemeClr val="dk2"/>
                </a:solidFill>
              </a:rPr>
              <a:t>Others?</a:t>
            </a:r>
            <a:endParaRPr b="1" sz="1965">
              <a:solidFill>
                <a:schemeClr val="dk2"/>
              </a:solidFill>
            </a:endParaRPr>
          </a:p>
          <a:p>
            <a:pPr indent="-353377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965"/>
              <a:buChar char="●"/>
            </a:pPr>
            <a:r>
              <a:rPr lang="en" sz="1965">
                <a:solidFill>
                  <a:schemeClr val="dk2"/>
                </a:solidFill>
              </a:rPr>
              <a:t>Dynamical Behavior</a:t>
            </a:r>
            <a:endParaRPr sz="1965">
              <a:solidFill>
                <a:schemeClr val="dk2"/>
              </a:solidFill>
            </a:endParaRPr>
          </a:p>
          <a:p>
            <a:pPr indent="-353377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965"/>
              <a:buChar char="●"/>
            </a:pPr>
            <a:r>
              <a:rPr lang="en" sz="1965">
                <a:solidFill>
                  <a:schemeClr val="dk2"/>
                </a:solidFill>
              </a:rPr>
              <a:t>Material properties</a:t>
            </a:r>
            <a:endParaRPr sz="1965">
              <a:solidFill>
                <a:schemeClr val="dk2"/>
              </a:solidFill>
            </a:endParaRPr>
          </a:p>
        </p:txBody>
      </p:sp>
      <p:grpSp>
        <p:nvGrpSpPr>
          <p:cNvPr id="231" name="Google Shape;231;p25"/>
          <p:cNvGrpSpPr/>
          <p:nvPr/>
        </p:nvGrpSpPr>
        <p:grpSpPr>
          <a:xfrm>
            <a:off x="9228525" y="3222650"/>
            <a:ext cx="3573225" cy="1293000"/>
            <a:chOff x="230575" y="3980900"/>
            <a:chExt cx="3573225" cy="1293000"/>
          </a:xfrm>
        </p:grpSpPr>
        <p:sp>
          <p:nvSpPr>
            <p:cNvPr id="232" name="Google Shape;232;p25"/>
            <p:cNvSpPr txBox="1"/>
            <p:nvPr/>
          </p:nvSpPr>
          <p:spPr>
            <a:xfrm>
              <a:off x="230575" y="4701200"/>
              <a:ext cx="2931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2"/>
                  </a:solidFill>
                </a:rPr>
                <a:t>Not autonomous/motorized</a:t>
              </a:r>
              <a:endParaRPr sz="1800">
                <a:solidFill>
                  <a:schemeClr val="dk2"/>
                </a:solidFill>
              </a:endParaRPr>
            </a:p>
          </p:txBody>
        </p:sp>
        <p:cxnSp>
          <p:nvCxnSpPr>
            <p:cNvPr id="233" name="Google Shape;233;p25"/>
            <p:cNvCxnSpPr/>
            <p:nvPr/>
          </p:nvCxnSpPr>
          <p:spPr>
            <a:xfrm flipH="1" rot="10800000">
              <a:off x="1756600" y="3980900"/>
              <a:ext cx="2047200" cy="7203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34" name="Google Shape;234;p25"/>
          <p:cNvGrpSpPr/>
          <p:nvPr/>
        </p:nvGrpSpPr>
        <p:grpSpPr>
          <a:xfrm>
            <a:off x="3505057" y="1272988"/>
            <a:ext cx="3058656" cy="3816612"/>
            <a:chOff x="3868494" y="1250313"/>
            <a:chExt cx="3058656" cy="3816612"/>
          </a:xfrm>
        </p:grpSpPr>
        <p:pic>
          <p:nvPicPr>
            <p:cNvPr id="235" name="Google Shape;235;p25"/>
            <p:cNvPicPr preferRelativeResize="0"/>
            <p:nvPr/>
          </p:nvPicPr>
          <p:blipFill rotWithShape="1">
            <a:blip r:embed="rId3">
              <a:alphaModFix/>
            </a:blip>
            <a:srcRect b="22645" l="9804" r="24879" t="22640"/>
            <a:stretch/>
          </p:blipFill>
          <p:spPr>
            <a:xfrm>
              <a:off x="3868494" y="1250313"/>
              <a:ext cx="3058656" cy="3416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25"/>
            <p:cNvSpPr txBox="1"/>
            <p:nvPr/>
          </p:nvSpPr>
          <p:spPr>
            <a:xfrm>
              <a:off x="3868500" y="4666725"/>
              <a:ext cx="300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Shivangi Misra</a:t>
              </a:r>
              <a:endParaRPr/>
            </a:p>
          </p:txBody>
        </p:sp>
      </p:grpSp>
      <p:pic>
        <p:nvPicPr>
          <p:cNvPr id="237" name="Google Shape;237;p25"/>
          <p:cNvPicPr preferRelativeResize="0"/>
          <p:nvPr/>
        </p:nvPicPr>
        <p:blipFill rotWithShape="1">
          <a:blip r:embed="rId4">
            <a:alphaModFix/>
          </a:blip>
          <a:srcRect b="7929" l="8154" r="10139" t="7446"/>
          <a:stretch/>
        </p:blipFill>
        <p:spPr>
          <a:xfrm>
            <a:off x="311705" y="1718562"/>
            <a:ext cx="2624925" cy="27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5"/>
          <p:cNvSpPr txBox="1"/>
          <p:nvPr/>
        </p:nvSpPr>
        <p:spPr>
          <a:xfrm>
            <a:off x="3730225" y="850123"/>
            <a:ext cx="28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Robotic Actuator Tower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39" name="Google Shape;239;p25"/>
          <p:cNvSpPr txBox="1"/>
          <p:nvPr/>
        </p:nvSpPr>
        <p:spPr>
          <a:xfrm>
            <a:off x="822225" y="1272988"/>
            <a:ext cx="204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Edge Allostery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 Questions?</a:t>
            </a:r>
            <a:endParaRPr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311700" y="1054700"/>
            <a:ext cx="4008000" cy="268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u="sng"/>
              <a:t>Collaborators: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Shivangi Misra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Maggie Miller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Nachi Stern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/>
              <a:t>Jovana Andrejevic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Doug Durian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Andrea Liu</a:t>
            </a:r>
            <a:endParaRPr sz="1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Cynthia Sung</a:t>
            </a:r>
            <a:endParaRPr sz="1900"/>
          </a:p>
        </p:txBody>
      </p:sp>
      <p:pic>
        <p:nvPicPr>
          <p:cNvPr id="246" name="Google Shape;2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00" y="3778475"/>
            <a:ext cx="1382190" cy="119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 rotWithShape="1">
          <a:blip r:embed="rId4">
            <a:alphaModFix/>
          </a:blip>
          <a:srcRect b="50236" l="0" r="0" t="0"/>
          <a:stretch/>
        </p:blipFill>
        <p:spPr>
          <a:xfrm>
            <a:off x="6140600" y="3949075"/>
            <a:ext cx="2952750" cy="10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6"/>
          <p:cNvPicPr preferRelativeResize="0"/>
          <p:nvPr/>
        </p:nvPicPr>
        <p:blipFill rotWithShape="1">
          <a:blip r:embed="rId4">
            <a:alphaModFix/>
          </a:blip>
          <a:srcRect b="0" l="0" r="0" t="50236"/>
          <a:stretch/>
        </p:blipFill>
        <p:spPr>
          <a:xfrm>
            <a:off x="3187850" y="3949075"/>
            <a:ext cx="2952750" cy="102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6"/>
          <p:cNvPicPr preferRelativeResize="0"/>
          <p:nvPr/>
        </p:nvPicPr>
        <p:blipFill rotWithShape="1">
          <a:blip r:embed="rId5">
            <a:alphaModFix/>
          </a:blip>
          <a:srcRect b="10160" l="15568" r="16565" t="0"/>
          <a:stretch/>
        </p:blipFill>
        <p:spPr>
          <a:xfrm>
            <a:off x="3425718" y="1921825"/>
            <a:ext cx="2915932" cy="17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6"/>
          <p:cNvPicPr preferRelativeResize="0"/>
          <p:nvPr/>
        </p:nvPicPr>
        <p:blipFill rotWithShape="1">
          <a:blip r:embed="rId6">
            <a:alphaModFix/>
          </a:blip>
          <a:srcRect b="0" l="0" r="0" t="10793"/>
          <a:stretch/>
        </p:blipFill>
        <p:spPr>
          <a:xfrm>
            <a:off x="6897800" y="1554037"/>
            <a:ext cx="1632625" cy="2187453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6"/>
          <p:cNvSpPr txBox="1"/>
          <p:nvPr/>
        </p:nvSpPr>
        <p:spPr>
          <a:xfrm>
            <a:off x="6897800" y="38375"/>
            <a:ext cx="1997700" cy="13860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</a:rPr>
              <a:t>Posters: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Sam Dillavou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Nachi Stern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Marcelo Guzman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8050" y="3735825"/>
            <a:ext cx="1279699" cy="1279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6"/>
          <p:cNvSpPr txBox="1"/>
          <p:nvPr/>
        </p:nvSpPr>
        <p:spPr>
          <a:xfrm>
            <a:off x="3875398" y="1227231"/>
            <a:ext cx="2016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arXiv:2311.00170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Variable Resistor Flow Networks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50" y="1017731"/>
            <a:ext cx="3123094" cy="34164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0" y="4497000"/>
            <a:ext cx="402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</a:rPr>
              <a:t>Dillavou, Beyer, Stern, Miskin, Liu, Durian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</a:rPr>
              <a:t>arXiv:2311.00537</a:t>
            </a:r>
            <a:endParaRPr sz="150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66" name="Google Shape;66;p14"/>
          <p:cNvSpPr/>
          <p:nvPr/>
        </p:nvSpPr>
        <p:spPr>
          <a:xfrm rot="-5399612">
            <a:off x="1833675" y="2346050"/>
            <a:ext cx="2656500" cy="829500"/>
          </a:xfrm>
          <a:prstGeom prst="trapezoid">
            <a:avLst>
              <a:gd fmla="val 134206" name="adj"/>
            </a:avLst>
          </a:prstGeom>
          <a:gradFill>
            <a:gsLst>
              <a:gs pos="0">
                <a:srgbClr val="FFFFFF">
                  <a:alpha val="0"/>
                </a:srgbClr>
              </a:gs>
              <a:gs pos="20000">
                <a:srgbClr val="FFFFFF">
                  <a:alpha val="0"/>
                </a:srgbClr>
              </a:gs>
              <a:gs pos="100000">
                <a:srgbClr val="A4C2F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0150" y="1461587"/>
            <a:ext cx="1881775" cy="26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 title="movie_experiment_Oval_0807_ETA40_ALF100_2S2T2G_23-08-08-04-48-16D-ezgif.com-crop-video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58375" y="1423488"/>
            <a:ext cx="3473150" cy="2604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3750" y="3221409"/>
            <a:ext cx="1997650" cy="758884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25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Coupled Learning: Circuits to Mechanical</a:t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8085" y="1390320"/>
            <a:ext cx="2539289" cy="1943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0898" y="1410466"/>
            <a:ext cx="2607352" cy="186448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5895425" y="824334"/>
            <a:ext cx="216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Mechanical Network</a:t>
            </a:r>
            <a:endParaRPr sz="1600" u="sng"/>
          </a:p>
        </p:txBody>
      </p:sp>
      <p:sp>
        <p:nvSpPr>
          <p:cNvPr id="78" name="Google Shape;78;p15"/>
          <p:cNvSpPr txBox="1"/>
          <p:nvPr/>
        </p:nvSpPr>
        <p:spPr>
          <a:xfrm>
            <a:off x="798075" y="824346"/>
            <a:ext cx="1501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Flow Network</a:t>
            </a:r>
            <a:endParaRPr sz="1600" u="sng"/>
          </a:p>
        </p:txBody>
      </p:sp>
      <p:sp>
        <p:nvSpPr>
          <p:cNvPr id="79" name="Google Shape;79;p15"/>
          <p:cNvSpPr txBox="1"/>
          <p:nvPr/>
        </p:nvSpPr>
        <p:spPr>
          <a:xfrm>
            <a:off x="7448110" y="1502496"/>
            <a:ext cx="169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DOF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4393925" y="1502493"/>
            <a:ext cx="150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DOF</a:t>
            </a:r>
            <a:endParaRPr/>
          </a:p>
        </p:txBody>
      </p:sp>
      <p:sp>
        <p:nvSpPr>
          <p:cNvPr id="81" name="Google Shape;81;p15"/>
          <p:cNvSpPr txBox="1"/>
          <p:nvPr/>
        </p:nvSpPr>
        <p:spPr>
          <a:xfrm>
            <a:off x="2415385" y="1390321"/>
            <a:ext cx="15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DOF</a:t>
            </a:r>
            <a:endParaRPr/>
          </a:p>
        </p:txBody>
      </p:sp>
      <p:sp>
        <p:nvSpPr>
          <p:cNvPr id="82" name="Google Shape;82;p15"/>
          <p:cNvSpPr txBox="1"/>
          <p:nvPr/>
        </p:nvSpPr>
        <p:spPr>
          <a:xfrm>
            <a:off x="0" y="1263863"/>
            <a:ext cx="146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Physical DOF</a:t>
            </a:r>
            <a:endParaRPr/>
          </a:p>
        </p:txBody>
      </p:sp>
      <p:pic>
        <p:nvPicPr>
          <p:cNvPr id="83" name="Google Shape;83;p15"/>
          <p:cNvPicPr preferRelativeResize="0"/>
          <p:nvPr/>
        </p:nvPicPr>
        <p:blipFill rotWithShape="1">
          <a:blip r:embed="rId6">
            <a:alphaModFix/>
          </a:blip>
          <a:srcRect b="12450" l="13693" r="36294" t="7741"/>
          <a:stretch/>
        </p:blipFill>
        <p:spPr>
          <a:xfrm>
            <a:off x="83075" y="1704671"/>
            <a:ext cx="85067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7">
            <a:alphaModFix/>
          </a:blip>
          <a:srcRect b="13287" l="51235" r="4641" t="21416"/>
          <a:stretch/>
        </p:blipFill>
        <p:spPr>
          <a:xfrm>
            <a:off x="7785963" y="1846909"/>
            <a:ext cx="1020187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7">
            <a:alphaModFix/>
          </a:blip>
          <a:srcRect b="10179" l="11192" r="48359" t="18181"/>
          <a:stretch/>
        </p:blipFill>
        <p:spPr>
          <a:xfrm>
            <a:off x="4393925" y="1916719"/>
            <a:ext cx="1040088" cy="698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 rotWithShape="1">
          <a:blip r:embed="rId6">
            <a:alphaModFix/>
          </a:blip>
          <a:srcRect b="11260" l="64175" r="4333" t="12450"/>
          <a:stretch/>
        </p:blipFill>
        <p:spPr>
          <a:xfrm>
            <a:off x="2947414" y="1817692"/>
            <a:ext cx="512724" cy="5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46800" y="3280670"/>
            <a:ext cx="3718512" cy="6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823000" y="3940589"/>
            <a:ext cx="6422700" cy="11697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Key Differences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Physical DoF are </a:t>
            </a:r>
            <a:r>
              <a:rPr b="1" lang="en" sz="1600"/>
              <a:t>vectors</a:t>
            </a:r>
            <a:r>
              <a:rPr lang="en" sz="1600"/>
              <a:t> not scalars -&gt; nonlinear!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Network is </a:t>
            </a:r>
            <a:r>
              <a:rPr b="1" lang="en" sz="1600"/>
              <a:t>spatially embedded</a:t>
            </a:r>
            <a:r>
              <a:rPr lang="en" sz="1600"/>
              <a:t> -&gt; hard to build a twin network!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Extra learning DoF (</a:t>
            </a:r>
            <a:r>
              <a:rPr b="1" lang="en" sz="1600"/>
              <a:t>no analog to rest length</a:t>
            </a:r>
            <a:r>
              <a:rPr lang="en" sz="1600"/>
              <a:t>)</a:t>
            </a:r>
            <a:endParaRPr sz="1600"/>
          </a:p>
        </p:txBody>
      </p:sp>
      <p:cxnSp>
        <p:nvCxnSpPr>
          <p:cNvPr id="89" name="Google Shape;89;p15"/>
          <p:cNvCxnSpPr/>
          <p:nvPr/>
        </p:nvCxnSpPr>
        <p:spPr>
          <a:xfrm>
            <a:off x="4034350" y="938500"/>
            <a:ext cx="0" cy="2925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5"/>
          <p:cNvSpPr/>
          <p:nvPr/>
        </p:nvSpPr>
        <p:spPr>
          <a:xfrm>
            <a:off x="7874000" y="3338282"/>
            <a:ext cx="512700" cy="572700"/>
          </a:xfrm>
          <a:prstGeom prst="ellipse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6"/>
          <p:cNvPicPr preferRelativeResize="0"/>
          <p:nvPr/>
        </p:nvPicPr>
        <p:blipFill rotWithShape="1">
          <a:blip r:embed="rId3">
            <a:alphaModFix/>
          </a:blip>
          <a:srcRect b="0" l="56874" r="0" t="0"/>
          <a:stretch/>
        </p:blipFill>
        <p:spPr>
          <a:xfrm>
            <a:off x="5440033" y="1222916"/>
            <a:ext cx="3943450" cy="37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Coupled Learning</a:t>
            </a:r>
            <a:endParaRPr/>
          </a:p>
        </p:txBody>
      </p:sp>
      <p:grpSp>
        <p:nvGrpSpPr>
          <p:cNvPr id="97" name="Google Shape;97;p16"/>
          <p:cNvGrpSpPr/>
          <p:nvPr/>
        </p:nvGrpSpPr>
        <p:grpSpPr>
          <a:xfrm>
            <a:off x="5670700" y="4220550"/>
            <a:ext cx="3050700" cy="867575"/>
            <a:chOff x="5670700" y="4220550"/>
            <a:chExt cx="3050700" cy="867575"/>
          </a:xfrm>
        </p:grpSpPr>
        <p:sp>
          <p:nvSpPr>
            <p:cNvPr id="98" name="Google Shape;98;p16"/>
            <p:cNvSpPr/>
            <p:nvPr/>
          </p:nvSpPr>
          <p:spPr>
            <a:xfrm>
              <a:off x="7156000" y="4220550"/>
              <a:ext cx="1565400" cy="660900"/>
            </a:xfrm>
            <a:prstGeom prst="ellipse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9" name="Google Shape;99;p16"/>
            <p:cNvCxnSpPr>
              <a:endCxn id="98" idx="2"/>
            </p:cNvCxnSpPr>
            <p:nvPr/>
          </p:nvCxnSpPr>
          <p:spPr>
            <a:xfrm flipH="1" rot="10800000">
              <a:off x="6136000" y="4551000"/>
              <a:ext cx="1020000" cy="255900"/>
            </a:xfrm>
            <a:prstGeom prst="straightConnector1">
              <a:avLst/>
            </a:prstGeom>
            <a:noFill/>
            <a:ln cap="flat" cmpd="sng" w="28575">
              <a:solidFill>
                <a:srgbClr val="CC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00" name="Google Shape;100;p16"/>
            <p:cNvSpPr txBox="1"/>
            <p:nvPr/>
          </p:nvSpPr>
          <p:spPr>
            <a:xfrm>
              <a:off x="5670700" y="4756625"/>
              <a:ext cx="732600" cy="3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CC0000"/>
                  </a:solidFill>
                </a:rPr>
                <a:t>L</a:t>
              </a:r>
              <a:r>
                <a:rPr b="1" lang="en">
                  <a:solidFill>
                    <a:srgbClr val="CC0000"/>
                  </a:solidFill>
                </a:rPr>
                <a:t>ocal!</a:t>
              </a:r>
              <a:endParaRPr b="1">
                <a:solidFill>
                  <a:srgbClr val="CC0000"/>
                </a:solidFill>
              </a:endParaRPr>
            </a:p>
          </p:txBody>
        </p:sp>
      </p:grpSp>
      <p:pic>
        <p:nvPicPr>
          <p:cNvPr id="101" name="Google Shape;101;p16"/>
          <p:cNvPicPr preferRelativeResize="0"/>
          <p:nvPr/>
        </p:nvPicPr>
        <p:blipFill rotWithShape="1">
          <a:blip r:embed="rId4">
            <a:alphaModFix/>
          </a:blip>
          <a:srcRect b="50600" l="0" r="0" t="0"/>
          <a:stretch/>
        </p:blipFill>
        <p:spPr>
          <a:xfrm>
            <a:off x="-62250" y="1120275"/>
            <a:ext cx="5897974" cy="185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6"/>
          <p:cNvSpPr/>
          <p:nvPr/>
        </p:nvSpPr>
        <p:spPr>
          <a:xfrm rot="-6587364">
            <a:off x="2116682" y="2128752"/>
            <a:ext cx="68229" cy="613602"/>
          </a:xfrm>
          <a:prstGeom prst="leftBracket">
            <a:avLst>
              <a:gd fmla="val 8333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7746" y="2478248"/>
            <a:ext cx="245824" cy="27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" name="Google Shape;104;p16"/>
          <p:cNvGrpSpPr/>
          <p:nvPr/>
        </p:nvGrpSpPr>
        <p:grpSpPr>
          <a:xfrm>
            <a:off x="-62250" y="3023400"/>
            <a:ext cx="5897974" cy="1857974"/>
            <a:chOff x="-62250" y="3023400"/>
            <a:chExt cx="5897974" cy="1857974"/>
          </a:xfrm>
        </p:grpSpPr>
        <p:grpSp>
          <p:nvGrpSpPr>
            <p:cNvPr id="105" name="Google Shape;105;p16"/>
            <p:cNvGrpSpPr/>
            <p:nvPr/>
          </p:nvGrpSpPr>
          <p:grpSpPr>
            <a:xfrm>
              <a:off x="-62250" y="3023400"/>
              <a:ext cx="5897974" cy="1857974"/>
              <a:chOff x="-62250" y="3023400"/>
              <a:chExt cx="5897974" cy="1857974"/>
            </a:xfrm>
          </p:grpSpPr>
          <p:pic>
            <p:nvPicPr>
              <p:cNvPr id="106" name="Google Shape;106;p1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50600"/>
              <a:stretch/>
            </p:blipFill>
            <p:spPr>
              <a:xfrm>
                <a:off x="-62250" y="3023400"/>
                <a:ext cx="5897974" cy="185797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7" name="Google Shape;107;p16"/>
              <p:cNvSpPr/>
              <p:nvPr/>
            </p:nvSpPr>
            <p:spPr>
              <a:xfrm rot="-6587364">
                <a:off x="2125900" y="4151748"/>
                <a:ext cx="68229" cy="613602"/>
              </a:xfrm>
              <a:prstGeom prst="leftBracket">
                <a:avLst>
                  <a:gd fmla="val 8333" name="adj"/>
                </a:avLst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108" name="Google Shape;108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59221" y="4491866"/>
              <a:ext cx="245825" cy="27904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/>
        </p:nvSpPr>
        <p:spPr>
          <a:xfrm>
            <a:off x="442275" y="1017713"/>
            <a:ext cx="33459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EOM (Free state):</a:t>
            </a:r>
            <a:endParaRPr sz="1800"/>
          </a:p>
        </p:txBody>
      </p:sp>
      <p:grpSp>
        <p:nvGrpSpPr>
          <p:cNvPr id="114" name="Google Shape;114;p17"/>
          <p:cNvGrpSpPr/>
          <p:nvPr/>
        </p:nvGrpSpPr>
        <p:grpSpPr>
          <a:xfrm>
            <a:off x="0" y="3025700"/>
            <a:ext cx="4043701" cy="2031125"/>
            <a:chOff x="0" y="3025700"/>
            <a:chExt cx="4043701" cy="2031125"/>
          </a:xfrm>
        </p:grpSpPr>
        <p:sp>
          <p:nvSpPr>
            <p:cNvPr id="115" name="Google Shape;115;p17"/>
            <p:cNvSpPr txBox="1"/>
            <p:nvPr/>
          </p:nvSpPr>
          <p:spPr>
            <a:xfrm>
              <a:off x="95697" y="3268788"/>
              <a:ext cx="1253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Train for:</a:t>
              </a:r>
              <a:endParaRPr/>
            </a:p>
          </p:txBody>
        </p:sp>
        <p:sp>
          <p:nvSpPr>
            <p:cNvPr id="116" name="Google Shape;116;p17"/>
            <p:cNvSpPr txBox="1"/>
            <p:nvPr/>
          </p:nvSpPr>
          <p:spPr>
            <a:xfrm>
              <a:off x="0" y="4314463"/>
              <a:ext cx="1444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Many </a:t>
              </a:r>
              <a:r>
                <a:rPr lang="en"/>
                <a:t>solutions</a:t>
              </a:r>
              <a:r>
                <a:rPr lang="en"/>
                <a:t>:</a:t>
              </a:r>
              <a:endParaRPr/>
            </a:p>
          </p:txBody>
        </p:sp>
        <p:pic>
          <p:nvPicPr>
            <p:cNvPr id="117" name="Google Shape;117;p17"/>
            <p:cNvPicPr preferRelativeResize="0"/>
            <p:nvPr/>
          </p:nvPicPr>
          <p:blipFill rotWithShape="1">
            <a:blip r:embed="rId3">
              <a:alphaModFix/>
            </a:blip>
            <a:srcRect b="15560" l="8769" r="3272" t="12795"/>
            <a:stretch/>
          </p:blipFill>
          <p:spPr>
            <a:xfrm>
              <a:off x="1439138" y="3025700"/>
              <a:ext cx="2129425" cy="886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39150" y="3912083"/>
              <a:ext cx="2604551" cy="114474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" name="Google Shape;119;p17"/>
          <p:cNvPicPr preferRelativeResize="0"/>
          <p:nvPr/>
        </p:nvPicPr>
        <p:blipFill rotWithShape="1">
          <a:blip r:embed="rId5">
            <a:alphaModFix/>
          </a:blip>
          <a:srcRect b="61477" l="0" r="0" t="0"/>
          <a:stretch/>
        </p:blipFill>
        <p:spPr>
          <a:xfrm>
            <a:off x="442275" y="1382357"/>
            <a:ext cx="443467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5">
            <a:alphaModFix/>
          </a:blip>
          <a:srcRect b="0" l="25991" r="0" t="35604"/>
          <a:stretch/>
        </p:blipFill>
        <p:spPr>
          <a:xfrm>
            <a:off x="474200" y="2001688"/>
            <a:ext cx="3282051" cy="957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17"/>
          <p:cNvGrpSpPr/>
          <p:nvPr/>
        </p:nvGrpSpPr>
        <p:grpSpPr>
          <a:xfrm>
            <a:off x="4686835" y="44825"/>
            <a:ext cx="1444500" cy="4766898"/>
            <a:chOff x="4158985" y="44825"/>
            <a:chExt cx="1444500" cy="4766898"/>
          </a:xfrm>
        </p:grpSpPr>
        <p:pic>
          <p:nvPicPr>
            <p:cNvPr id="122" name="Google Shape;122;p1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158985" y="331774"/>
              <a:ext cx="1444500" cy="4479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17"/>
            <p:cNvSpPr txBox="1"/>
            <p:nvPr/>
          </p:nvSpPr>
          <p:spPr>
            <a:xfrm>
              <a:off x="4485525" y="44825"/>
              <a:ext cx="791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Free</a:t>
              </a:r>
              <a:endParaRPr sz="1800"/>
            </a:p>
          </p:txBody>
        </p:sp>
      </p:grpSp>
      <p:grpSp>
        <p:nvGrpSpPr>
          <p:cNvPr id="124" name="Google Shape;124;p17"/>
          <p:cNvGrpSpPr/>
          <p:nvPr/>
        </p:nvGrpSpPr>
        <p:grpSpPr>
          <a:xfrm>
            <a:off x="4686823" y="44825"/>
            <a:ext cx="1444500" cy="4766898"/>
            <a:chOff x="4686823" y="44825"/>
            <a:chExt cx="1444500" cy="4766898"/>
          </a:xfrm>
        </p:grpSpPr>
        <p:pic>
          <p:nvPicPr>
            <p:cNvPr id="125" name="Google Shape;125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686823" y="331774"/>
              <a:ext cx="1444500" cy="4479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7"/>
            <p:cNvSpPr txBox="1"/>
            <p:nvPr/>
          </p:nvSpPr>
          <p:spPr>
            <a:xfrm>
              <a:off x="4856775" y="44825"/>
              <a:ext cx="1104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/>
                <a:t>Clamp</a:t>
              </a:r>
              <a:endParaRPr sz="1800"/>
            </a:p>
          </p:txBody>
        </p:sp>
      </p:grpSp>
      <p:pic>
        <p:nvPicPr>
          <p:cNvPr id="127" name="Google Shape;127;p17"/>
          <p:cNvPicPr preferRelativeResize="0"/>
          <p:nvPr/>
        </p:nvPicPr>
        <p:blipFill rotWithShape="1">
          <a:blip r:embed="rId8">
            <a:alphaModFix/>
          </a:blip>
          <a:srcRect b="0" l="0" r="55713" t="7612"/>
          <a:stretch/>
        </p:blipFill>
        <p:spPr>
          <a:xfrm>
            <a:off x="6359925" y="131766"/>
            <a:ext cx="2661225" cy="487997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 txBox="1"/>
          <p:nvPr>
            <p:ph type="title"/>
          </p:nvPr>
        </p:nvSpPr>
        <p:spPr>
          <a:xfrm>
            <a:off x="184075" y="149350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on Rest Length: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Turnbuckles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193750" y="3983575"/>
            <a:ext cx="5041200" cy="11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learns four </a:t>
            </a:r>
            <a:r>
              <a:rPr lang="en"/>
              <a:t>different tasks (a values) successively without resetting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Rest lengths evolve opposite to each other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50" y="1569713"/>
            <a:ext cx="3915400" cy="112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 b="88282" l="52303" r="3315" t="1073"/>
          <a:stretch/>
        </p:blipFill>
        <p:spPr>
          <a:xfrm>
            <a:off x="6278162" y="39275"/>
            <a:ext cx="2479975" cy="5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9627" y="561800"/>
            <a:ext cx="2977050" cy="44656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8"/>
          <p:cNvCxnSpPr/>
          <p:nvPr/>
        </p:nvCxnSpPr>
        <p:spPr>
          <a:xfrm flipH="1" rot="10800000">
            <a:off x="1985500" y="2454225"/>
            <a:ext cx="523200" cy="677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18"/>
          <p:cNvCxnSpPr/>
          <p:nvPr/>
        </p:nvCxnSpPr>
        <p:spPr>
          <a:xfrm rot="10800000">
            <a:off x="3193100" y="2608475"/>
            <a:ext cx="684000" cy="657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18"/>
          <p:cNvCxnSpPr/>
          <p:nvPr/>
        </p:nvCxnSpPr>
        <p:spPr>
          <a:xfrm flipH="1" rot="10800000">
            <a:off x="3877100" y="2541325"/>
            <a:ext cx="321900" cy="670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18"/>
          <p:cNvSpPr txBox="1"/>
          <p:nvPr/>
        </p:nvSpPr>
        <p:spPr>
          <a:xfrm>
            <a:off x="1167175" y="3212125"/>
            <a:ext cx="162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rate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(dimensionless)</a:t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3524625" y="3319825"/>
            <a:ext cx="171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 extensions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1167175" y="1171163"/>
            <a:ext cx="2977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/>
              <a:t>Coupled Learning </a:t>
            </a:r>
            <a:r>
              <a:rPr lang="en" sz="1600" u="sng"/>
              <a:t>Update Rule</a:t>
            </a:r>
            <a:endParaRPr sz="1600" u="sng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Dynamics</a:t>
            </a:r>
            <a:endParaRPr/>
          </a:p>
        </p:txBody>
      </p:sp>
      <p:pic>
        <p:nvPicPr>
          <p:cNvPr id="149" name="Google Shape;14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062" y="1990077"/>
            <a:ext cx="7519376" cy="3066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 rotWithShape="1">
          <a:blip r:embed="rId4">
            <a:alphaModFix/>
          </a:blip>
          <a:srcRect b="20394" l="0" r="0" t="9641"/>
          <a:stretch/>
        </p:blipFill>
        <p:spPr>
          <a:xfrm>
            <a:off x="1852381" y="1044302"/>
            <a:ext cx="5720742" cy="9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0"/>
          <p:cNvPicPr preferRelativeResize="0"/>
          <p:nvPr/>
        </p:nvPicPr>
        <p:blipFill rotWithShape="1">
          <a:blip r:embed="rId4">
            <a:alphaModFix/>
          </a:blip>
          <a:srcRect b="49997" l="15970" r="52284" t="8654"/>
          <a:stretch/>
        </p:blipFill>
        <p:spPr>
          <a:xfrm>
            <a:off x="4952175" y="646044"/>
            <a:ext cx="4340398" cy="3999841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0"/>
          <p:cNvSpPr txBox="1"/>
          <p:nvPr>
            <p:ph type="title"/>
          </p:nvPr>
        </p:nvSpPr>
        <p:spPr>
          <a:xfrm>
            <a:off x="204375" y="351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2D network: Training For Symmetry</a:t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204375" y="3697300"/>
            <a:ext cx="49203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Desired Behavior?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			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1654" y="2456243"/>
            <a:ext cx="3811172" cy="557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 rotWithShape="1">
          <a:blip r:embed="rId6">
            <a:alphaModFix/>
          </a:blip>
          <a:srcRect b="0" l="0" r="46443" t="0"/>
          <a:stretch/>
        </p:blipFill>
        <p:spPr>
          <a:xfrm>
            <a:off x="10028525" y="2516845"/>
            <a:ext cx="1180176" cy="436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 rotWithShape="1">
          <a:blip r:embed="rId4">
            <a:alphaModFix/>
          </a:blip>
          <a:srcRect b="49175" l="49880" r="17260" t="9476"/>
          <a:stretch/>
        </p:blipFill>
        <p:spPr>
          <a:xfrm>
            <a:off x="300967" y="1467000"/>
            <a:ext cx="2423808" cy="215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0"/>
          <p:cNvSpPr txBox="1"/>
          <p:nvPr>
            <p:ph idx="1" type="body"/>
          </p:nvPr>
        </p:nvSpPr>
        <p:spPr>
          <a:xfrm>
            <a:off x="40250" y="1017725"/>
            <a:ext cx="3706200" cy="7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1"/>
                </a:solidFill>
              </a:rPr>
              <a:t>Desired: Symmetric Network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				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2" name="Google Shape;162;p20"/>
          <p:cNvSpPr txBox="1"/>
          <p:nvPr>
            <p:ph idx="1" type="body"/>
          </p:nvPr>
        </p:nvSpPr>
        <p:spPr>
          <a:xfrm>
            <a:off x="5960975" y="445025"/>
            <a:ext cx="22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" sz="1829">
                <a:solidFill>
                  <a:schemeClr val="dk1"/>
                </a:solidFill>
              </a:rPr>
              <a:t>Free</a:t>
            </a:r>
            <a:r>
              <a:rPr lang="en" sz="1829">
                <a:solidFill>
                  <a:schemeClr val="dk1"/>
                </a:solidFill>
              </a:rPr>
              <a:t> State </a:t>
            </a:r>
            <a:endParaRPr sz="1829">
              <a:solidFill>
                <a:schemeClr val="dk1"/>
              </a:solidFill>
            </a:endParaRPr>
          </a:p>
        </p:txBody>
      </p:sp>
      <p:pic>
        <p:nvPicPr>
          <p:cNvPr id="163" name="Google Shape;163;p20"/>
          <p:cNvPicPr preferRelativeResize="0"/>
          <p:nvPr/>
        </p:nvPicPr>
        <p:blipFill rotWithShape="1">
          <a:blip r:embed="rId7">
            <a:alphaModFix/>
          </a:blip>
          <a:srcRect b="0" l="0" r="0" t="10793"/>
          <a:stretch/>
        </p:blipFill>
        <p:spPr>
          <a:xfrm>
            <a:off x="2943365" y="1467000"/>
            <a:ext cx="2071198" cy="2775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 txBox="1"/>
          <p:nvPr/>
        </p:nvSpPr>
        <p:spPr>
          <a:xfrm>
            <a:off x="7658100" y="3238500"/>
            <a:ext cx="7620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rgbClr val="4E8DED"/>
                </a:solidFill>
              </a:rPr>
              <a:t>(</a:t>
            </a:r>
            <a:r>
              <a:rPr b="1" i="1" lang="en" sz="2000">
                <a:solidFill>
                  <a:srgbClr val="4E8DED"/>
                </a:solidFill>
              </a:rPr>
              <a:t>x,y</a:t>
            </a:r>
            <a:r>
              <a:rPr b="1" lang="en" sz="2000">
                <a:solidFill>
                  <a:srgbClr val="4E8DED"/>
                </a:solidFill>
              </a:rPr>
              <a:t>)</a:t>
            </a:r>
            <a:endParaRPr b="1" sz="2000">
              <a:solidFill>
                <a:srgbClr val="4E8DE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4E8DED"/>
              </a:solidFill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5960975" y="1747325"/>
            <a:ext cx="714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0000"/>
                </a:solidFill>
              </a:rPr>
              <a:t>(</a:t>
            </a:r>
            <a:r>
              <a:rPr b="1" i="1" lang="en" sz="2000">
                <a:solidFill>
                  <a:srgbClr val="FF0000"/>
                </a:solidFill>
              </a:rPr>
              <a:t>x,y</a:t>
            </a:r>
            <a:r>
              <a:rPr b="1" lang="en" sz="2000">
                <a:solidFill>
                  <a:srgbClr val="FF0000"/>
                </a:solidFill>
              </a:rPr>
              <a:t>)</a:t>
            </a:r>
            <a:endParaRPr b="1" sz="2000">
              <a:solidFill>
                <a:srgbClr val="FF0000"/>
              </a:solidFill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279425" y="4167804"/>
            <a:ext cx="24669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100">
                <a:solidFill>
                  <a:srgbClr val="4E8DED"/>
                </a:solidFill>
              </a:rPr>
              <a:t>x</a:t>
            </a:r>
            <a:r>
              <a:rPr b="1" i="1" lang="en" sz="2100">
                <a:solidFill>
                  <a:schemeClr val="dk1"/>
                </a:solidFill>
              </a:rPr>
              <a:t>,</a:t>
            </a:r>
            <a:r>
              <a:rPr b="1" i="1" lang="en" sz="2100">
                <a:solidFill>
                  <a:srgbClr val="FF0000"/>
                </a:solidFill>
              </a:rPr>
              <a:t> x</a:t>
            </a:r>
            <a:r>
              <a:rPr b="1" i="1" lang="en" sz="2100">
                <a:solidFill>
                  <a:schemeClr val="dk2"/>
                </a:solidFill>
              </a:rPr>
              <a:t> = 0</a:t>
            </a:r>
            <a:endParaRPr b="1" i="1" sz="2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2"/>
                </a:solidFill>
              </a:rPr>
              <a:t>for any value of </a:t>
            </a:r>
            <a:r>
              <a:rPr b="1" i="1" lang="en" sz="2100">
                <a:solidFill>
                  <a:srgbClr val="4E8DED"/>
                </a:solidFill>
              </a:rPr>
              <a:t>y</a:t>
            </a:r>
            <a:endParaRPr b="1" i="1" sz="2100">
              <a:solidFill>
                <a:srgbClr val="4E8DED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/>
          <p:nvPr/>
        </p:nvSpPr>
        <p:spPr>
          <a:xfrm>
            <a:off x="5997725" y="1493425"/>
            <a:ext cx="2937600" cy="3206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173" name="Google Shape;1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25" y="1017724"/>
            <a:ext cx="5404492" cy="4053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1011175" y="1192500"/>
            <a:ext cx="16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</a:t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3386850" y="1192500"/>
            <a:ext cx="2072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</p:txBody>
      </p:sp>
      <p:pic>
        <p:nvPicPr>
          <p:cNvPr id="176" name="Google Shape;176;p21"/>
          <p:cNvPicPr preferRelativeResize="0"/>
          <p:nvPr/>
        </p:nvPicPr>
        <p:blipFill rotWithShape="1">
          <a:blip r:embed="rId4">
            <a:alphaModFix/>
          </a:blip>
          <a:srcRect b="8415" l="0" r="0" t="5004"/>
          <a:stretch/>
        </p:blipFill>
        <p:spPr>
          <a:xfrm>
            <a:off x="2621575" y="2751675"/>
            <a:ext cx="725050" cy="121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1"/>
          <p:cNvSpPr txBox="1"/>
          <p:nvPr/>
        </p:nvSpPr>
        <p:spPr>
          <a:xfrm>
            <a:off x="6280475" y="1558300"/>
            <a:ext cx="23721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 State Evolution:</a:t>
            </a:r>
            <a:endParaRPr/>
          </a:p>
        </p:txBody>
      </p:sp>
      <p:pic>
        <p:nvPicPr>
          <p:cNvPr id="178" name="Google Shape;178;p21"/>
          <p:cNvPicPr preferRelativeResize="0"/>
          <p:nvPr/>
        </p:nvPicPr>
        <p:blipFill rotWithShape="1">
          <a:blip r:embed="rId5">
            <a:alphaModFix/>
          </a:blip>
          <a:srcRect b="11192" l="0" r="0" t="3693"/>
          <a:stretch/>
        </p:blipFill>
        <p:spPr>
          <a:xfrm>
            <a:off x="6365465" y="2062875"/>
            <a:ext cx="2202122" cy="23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